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0" r:id="rId1"/>
    <p:sldMasterId id="2147483991" r:id="rId2"/>
  </p:sldMasterIdLst>
  <p:notesMasterIdLst>
    <p:notesMasterId r:id="rId18"/>
  </p:notesMasterIdLst>
  <p:handoutMasterIdLst>
    <p:handoutMasterId r:id="rId19"/>
  </p:handoutMasterIdLst>
  <p:sldIdLst>
    <p:sldId id="360" r:id="rId3"/>
    <p:sldId id="543" r:id="rId4"/>
    <p:sldId id="620" r:id="rId5"/>
    <p:sldId id="365" r:id="rId6"/>
    <p:sldId id="372" r:id="rId7"/>
    <p:sldId id="596" r:id="rId8"/>
    <p:sldId id="491" r:id="rId9"/>
    <p:sldId id="562" r:id="rId10"/>
    <p:sldId id="619" r:id="rId11"/>
    <p:sldId id="373" r:id="rId12"/>
    <p:sldId id="616" r:id="rId13"/>
    <p:sldId id="618" r:id="rId14"/>
    <p:sldId id="617" r:id="rId15"/>
    <p:sldId id="292" r:id="rId16"/>
    <p:sldId id="571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Winter" initials="JW" lastIdx="0" clrIdx="0">
    <p:extLst>
      <p:ext uri="{19B8F6BF-5375-455C-9EA6-DF929625EA0E}">
        <p15:presenceInfo xmlns:p15="http://schemas.microsoft.com/office/powerpoint/2012/main" userId="S-1-5-21-475823974-1833094847-3094170448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CAA"/>
    <a:srgbClr val="B4B6B8"/>
    <a:srgbClr val="002060"/>
    <a:srgbClr val="002142"/>
    <a:srgbClr val="000A14"/>
    <a:srgbClr val="3366CC"/>
    <a:srgbClr val="0033CC"/>
    <a:srgbClr val="008000"/>
    <a:srgbClr val="0000CC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 autoAdjust="0"/>
    <p:restoredTop sz="94633" autoAdjust="0"/>
  </p:normalViewPr>
  <p:slideViewPr>
    <p:cSldViewPr snapToObjects="1">
      <p:cViewPr varScale="1">
        <p:scale>
          <a:sx n="72" d="100"/>
          <a:sy n="72" d="100"/>
        </p:scale>
        <p:origin x="6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u="none" strike="noStrike" baseline="0" dirty="0">
                <a:solidFill>
                  <a:schemeClr val="bg1"/>
                </a:solidFill>
                <a:effectLst/>
              </a:rPr>
              <a:t>LTCI: Benefit Eligibility</a:t>
            </a:r>
            <a:br>
              <a:rPr lang="en-US" sz="2200" b="1" i="0" u="none" strike="noStrike" baseline="0" dirty="0">
                <a:solidFill>
                  <a:schemeClr val="bg1"/>
                </a:solidFill>
                <a:effectLst/>
              </a:rPr>
            </a:br>
            <a:r>
              <a:rPr lang="en-US" sz="2200" b="1" i="0" u="none" strike="noStrike" baseline="0" dirty="0">
                <a:solidFill>
                  <a:schemeClr val="bg1"/>
                </a:solidFill>
                <a:effectLst/>
              </a:rPr>
              <a:t>For Traditional &amp; Asset Based Plans</a:t>
            </a:r>
            <a:endParaRPr lang="en-US" baseline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7186450131233592"/>
          <c:y val="0.88888888888888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54680664916886"/>
          <c:y val="5.5884514435695531E-2"/>
          <c:w val="0.66341663813762408"/>
          <c:h val="0.8203540520761105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BE-4952-84BE-EBCCB95394B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BBE-4952-84BE-EBCCB95394B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BBE-4952-84BE-EBCCB95394B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BE-4952-84BE-EBCCB95394B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BBE-4952-84BE-EBCCB95394B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BE-4952-84BE-EBCCB95394B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BBE-4952-84BE-EBCCB95394B8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BE-4952-84BE-EBCCB95394B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Alzheimers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BBE-4952-84BE-EBCCB95394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Dementia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BBE-4952-84BE-EBCCB95394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Continence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BBE-4952-84BE-EBCCB95394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Dressing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BBE-4952-84BE-EBCCB95394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Transferring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BBE-4952-84BE-EBCCB95394B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Eating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BBE-4952-84BE-EBCCB95394B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Toileting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BBE-4952-84BE-EBCCB95394B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Bathing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BE-4952-84BE-EBCCB95394B8}"/>
                </c:ext>
              </c:extLst>
            </c:dLbl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Bathing</c:v>
                </c:pt>
                <c:pt idx="1">
                  <c:v>Toileting</c:v>
                </c:pt>
                <c:pt idx="2">
                  <c:v>Eating</c:v>
                </c:pt>
                <c:pt idx="3">
                  <c:v>Transferring</c:v>
                </c:pt>
                <c:pt idx="4">
                  <c:v>Dressing</c:v>
                </c:pt>
                <c:pt idx="5">
                  <c:v>Continence</c:v>
                </c:pt>
                <c:pt idx="6">
                  <c:v>Alzheimers</c:v>
                </c:pt>
                <c:pt idx="7">
                  <c:v>Dementia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E-4952-84BE-EBCCB95394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5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B3689DAE-8EAE-4A01-85C6-13B9EAD8F8A5}" type="datetime1">
              <a:rPr lang="en-US"/>
              <a:pPr>
                <a:defRPr/>
              </a:pPr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94B76B14-F258-4178-9F4D-CDF06E3B4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01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AD1EEDCD-C11C-436E-AA83-359457F0E505}" type="datetime1">
              <a:rPr lang="en-US"/>
              <a:pPr>
                <a:defRPr/>
              </a:pPr>
              <a:t>5/6/2021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C22FC7F-83E0-4E6E-988D-8C7FB4F2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87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E65700C-3FB2-4596-AD0F-A5A4C26532DE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defTabSz="927100"/>
              <a:t>1</a:t>
            </a:fld>
            <a:endParaRPr lang="en-US" altLang="en-US" dirty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20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2FC7F-83E0-4E6E-988D-8C7FB4F2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4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22FC7F-83E0-4E6E-988D-8C7FB4F2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65" charset="0"/>
                <a:ea typeface="ＭＳ Ｐゴシック" pitchFamily="-65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65" charset="0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05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each questions when you want it to appear on the Slide Show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22FC7F-83E0-4E6E-988D-8C7FB4F2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65" charset="0"/>
                <a:ea typeface="ＭＳ Ｐゴシック" pitchFamily="-65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65" charset="0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14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6F81-95EA-4B0B-82C2-F5E06F5B8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8E89-440B-4147-AE22-E8F18D4752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8EB5-152B-465B-BEE5-75C210009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F6F81-95EA-4B0B-82C2-F5E06F5B80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279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08525-1E7A-4F92-A787-6E5E0234E2E1}" type="datetimeFigureOut">
              <a:rPr lang="en-US" smtClean="0"/>
              <a:pPr>
                <a:defRPr/>
              </a:pPr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45F5B-75CE-4BA0-A3CB-BDB89496E0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C710A6-CEBE-42D9-AAA5-631B7FBA543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00"/>
          </a:solidFill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3D53D-CCF2-40B4-A18A-A653EF0591BA}"/>
              </a:ext>
            </a:extLst>
          </p:cNvPr>
          <p:cNvSpPr/>
          <p:nvPr userDrawn="1"/>
        </p:nvSpPr>
        <p:spPr>
          <a:xfrm>
            <a:off x="228600" y="228600"/>
            <a:ext cx="8686800" cy="6399213"/>
          </a:xfrm>
          <a:prstGeom prst="rect">
            <a:avLst/>
          </a:prstGeom>
          <a:solidFill>
            <a:schemeClr val="bg1"/>
          </a:solidFill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A61C5-165F-4121-ADFE-480313F5EB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413500"/>
            <a:ext cx="19812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b="1" dirty="0">
                <a:cs typeface="+mn-cs"/>
              </a:rPr>
              <a:t>May 8-11, 2012  Chicago, IL</a:t>
            </a:r>
          </a:p>
        </p:txBody>
      </p:sp>
    </p:spTree>
    <p:extLst>
      <p:ext uri="{BB962C8B-B14F-4D97-AF65-F5344CB8AC3E}">
        <p14:creationId xmlns:p14="http://schemas.microsoft.com/office/powerpoint/2010/main" val="240789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2E840-B4D4-4FFD-8EB9-E18B8B69C8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671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5BBF3-1DFE-4593-865A-6E2ED744E5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0874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B2ADF-88CA-4E3A-BBDB-9F4628CF33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2095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E2785-D0D7-4F36-B1AD-2E9FAC98D1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1673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83E43-F96A-4DAB-AA35-908B22993D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4451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226FA-D633-4F76-A0C0-58921D1076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839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00"/>
          </a:solidFill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8600" y="228600"/>
            <a:ext cx="8686800" cy="6399213"/>
          </a:xfrm>
          <a:prstGeom prst="rect">
            <a:avLst/>
          </a:prstGeom>
          <a:solidFill>
            <a:schemeClr val="bg1"/>
          </a:solidFill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28600" y="6413500"/>
            <a:ext cx="19812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b="1" dirty="0">
                <a:cs typeface="+mn-cs"/>
              </a:rPr>
              <a:t>May 8-11, 2012  Chicago, 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8525-1E7A-4F92-A787-6E5E0234E2E1}" type="datetimeFigureOut">
              <a:rPr lang="en-US"/>
              <a:pPr>
                <a:defRPr/>
              </a:pPr>
              <a:t>5/6/2021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5F5B-75CE-4BA0-A3CB-BDB89496E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537C9-4E0F-4BFE-87AB-3B69CB2BB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2589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34BF9-925D-4250-A2BC-28FC442A5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6002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34BF9-925D-4250-A2BC-28FC442A5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04426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34BF9-925D-4250-A2BC-28FC442A5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530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34BF9-925D-4250-A2BC-28FC442A5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67189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34BF9-925D-4250-A2BC-28FC442A5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6068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68E89-440B-4147-AE22-E8F18D4752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126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C8EB5-152B-465B-BEE5-75C2100092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5704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304800" y="1295400"/>
            <a:ext cx="8686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Line 26"/>
          <p:cNvSpPr>
            <a:spLocks noChangeShapeType="1"/>
          </p:cNvSpPr>
          <p:nvPr userDrawn="1"/>
        </p:nvSpPr>
        <p:spPr bwMode="auto">
          <a:xfrm>
            <a:off x="5562600" y="1371600"/>
            <a:ext cx="0" cy="1447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1399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E840-B4D4-4FFD-8EB9-E18B8B69C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BBF3-1DFE-4593-865A-6E2ED744E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2ADF-88CA-4E3A-BBDB-9F4628CF3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2785-D0D7-4F36-B1AD-2E9FAC98D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3E43-F96A-4DAB-AA35-908B22993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26FA-D633-4F76-A0C0-58921D107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37C9-4E0F-4BFE-87AB-3B69CB2BB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E34BF9-925D-4250-A2BC-28FC442A5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7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2E34BF9-925D-4250-A2BC-28FC442A5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magalt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magaltc.com" TargetMode="External"/><Relationship Id="rId2" Type="http://schemas.openxmlformats.org/officeDocument/2006/relationships/hyperlink" Target="mailto:brian@magaltc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jolene@magaltc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5483087" y="1258285"/>
            <a:ext cx="3581400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defRPr/>
            </a:pPr>
            <a:endParaRPr lang="en-US" sz="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 eaLnBrk="0" hangingPunct="0">
              <a:lnSpc>
                <a:spcPct val="75000"/>
              </a:lnSpc>
              <a:spcBef>
                <a:spcPct val="50000"/>
              </a:spcBef>
              <a:defRPr/>
            </a:pPr>
            <a:endParaRPr lang="en-US" sz="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00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2971800"/>
            <a:ext cx="3733800" cy="2819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 pitchFamily="34" charset="0"/>
              </a:rPr>
              <a:t>Presented by:</a:t>
            </a:r>
          </a:p>
          <a:p>
            <a:pPr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 pitchFamily="34" charset="0"/>
              </a:rPr>
              <a:t>Brian I. Gordon, CLTC</a:t>
            </a:r>
          </a:p>
          <a:p>
            <a:pPr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 pitchFamily="34" charset="0"/>
              </a:rPr>
              <a:t>President</a:t>
            </a:r>
          </a:p>
          <a:p>
            <a:pPr>
              <a:defRPr/>
            </a:pPr>
            <a:br>
              <a:rPr lang="en-US" sz="1600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 pitchFamily="34" charset="0"/>
              </a:rPr>
            </a:b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 pitchFamily="34" charset="0"/>
              </a:rPr>
              <a:t>2801 Lakeside Drive, 3</a:t>
            </a:r>
            <a:r>
              <a:rPr lang="en-US" sz="1200" b="1" baseline="30000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 pitchFamily="34" charset="0"/>
              </a:rPr>
              <a:t>rd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 pitchFamily="34" charset="0"/>
              </a:rPr>
              <a:t> floor</a:t>
            </a:r>
          </a:p>
          <a:p>
            <a:pP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 pitchFamily="34" charset="0"/>
              </a:rPr>
              <a:t>Bannockburn, IL 60015</a:t>
            </a:r>
          </a:p>
          <a:p>
            <a:pP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Arial" pitchFamily="34" charset="0"/>
              </a:rPr>
              <a:t>800-533-6242</a:t>
            </a:r>
          </a:p>
          <a:p>
            <a:pPr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yriad Pro"/>
                <a:cs typeface="Arial" pitchFamily="34" charset="0"/>
                <a:hlinkClick r:id="rId3"/>
              </a:rPr>
              <a:t>brian@magaltc.com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Myriad Pro"/>
              <a:cs typeface="Arial" pitchFamily="34" charset="0"/>
            </a:endParaRPr>
          </a:p>
          <a:p>
            <a:pPr>
              <a:defRPr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Myriad Pro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480067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Basics of Long Term Care Insurance Solutions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19910-3D04-413A-B459-6E7ABEF4E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459" y="3416512"/>
            <a:ext cx="2797541" cy="148515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D2B857-DB9F-45E9-B990-0FE824CFE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80011"/>
              </p:ext>
            </p:extLst>
          </p:nvPr>
        </p:nvGraphicFramePr>
        <p:xfrm>
          <a:off x="5814951" y="1554714"/>
          <a:ext cx="3170238" cy="114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238">
                  <a:extLst>
                    <a:ext uri="{9D8B030D-6E8A-4147-A177-3AD203B41FA5}">
                      <a16:colId xmlns:a16="http://schemas.microsoft.com/office/drawing/2014/main" val="2032027750"/>
                    </a:ext>
                  </a:extLst>
                </a:gridCol>
              </a:tblGrid>
              <a:tr h="11482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 Benefits Webinar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6</a:t>
                      </a:r>
                      <a:r>
                        <a:rPr lang="en-US" sz="24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</a:t>
                      </a:r>
                    </a:p>
                  </a:txBody>
                  <a:tcPr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746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01916C-F045-4134-923D-233F692ECDA6}"/>
              </a:ext>
            </a:extLst>
          </p:cNvPr>
          <p:cNvSpPr txBox="1"/>
          <p:nvPr/>
        </p:nvSpPr>
        <p:spPr>
          <a:xfrm>
            <a:off x="457200" y="645197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www.magaltc.com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1004887"/>
          </a:xfrm>
        </p:spPr>
        <p:txBody>
          <a:bodyPr/>
          <a:lstStyle/>
          <a:p>
            <a:pPr eaLnBrk="1" hangingPunct="1"/>
            <a:r>
              <a:rPr lang="en-US" altLang="en-US" sz="36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Traditional LTCI Plan Design Choices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593725" y="1717675"/>
            <a:ext cx="8550275" cy="40179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Myriad Pro"/>
              </a:rPr>
              <a:t>Covers Home Care – Assisted Living Facility –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Myriad Pro"/>
              </a:rPr>
              <a:t>Nursing Home Care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Myriad Pro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0" y="2746375"/>
            <a:ext cx="31099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3550" indent="-296863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Shared Care Rider</a:t>
            </a:r>
          </a:p>
          <a:p>
            <a:pPr marL="463550" indent="-296863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Standard Features</a:t>
            </a:r>
          </a:p>
          <a:p>
            <a:pPr marL="463550" indent="-296863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TQ Benefit Triggers</a:t>
            </a:r>
          </a:p>
          <a:p>
            <a:pPr marL="463550" indent="-296863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Guaranteed Renewable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4738" y="2741613"/>
            <a:ext cx="42592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3838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Length of  Coverage (Benefit Pool)</a:t>
            </a:r>
          </a:p>
          <a:p>
            <a:pPr marL="342900" indent="-223838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Monthly/Daily Benefit</a:t>
            </a:r>
          </a:p>
          <a:p>
            <a:pPr marL="342900" indent="-223838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Elimination Period</a:t>
            </a:r>
          </a:p>
          <a:p>
            <a:pPr marL="342900" indent="-223838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Inflation Rider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0" y="4572000"/>
            <a:ext cx="9144000" cy="1631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03225" indent="-4032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indent="-2349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000" spc="-50" dirty="0">
                <a:solidFill>
                  <a:schemeClr val="tx2">
                    <a:lumMod val="75000"/>
                  </a:schemeClr>
                </a:solidFill>
                <a:cs typeface="+mn-cs"/>
              </a:rPr>
              <a:t>Pays in addition to other insurance except for government sponsored programs</a:t>
            </a:r>
          </a:p>
          <a:p>
            <a:pPr indent="-2349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+mn-cs"/>
              </a:rPr>
              <a:t>Tax free benefits paid to insured (2021 the limit is $400 per day)</a:t>
            </a:r>
          </a:p>
          <a:p>
            <a:pPr eaLnBrk="1" hangingPunct="1">
              <a:defRPr/>
            </a:pPr>
            <a:endParaRPr lang="en-US" sz="2000" dirty="0">
              <a:solidFill>
                <a:schemeClr val="tx2"/>
              </a:solidFill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1752600" y="1219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+mn-cs"/>
              </a:rPr>
              <a:t>Options &amp; 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A4BEBC-BA04-4F63-A894-C1F4F667334B}"/>
              </a:ext>
            </a:extLst>
          </p:cNvPr>
          <p:cNvSpPr txBox="1"/>
          <p:nvPr/>
        </p:nvSpPr>
        <p:spPr>
          <a:xfrm>
            <a:off x="114300" y="6550223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www.magaltc.com                                                                                                            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Murray A. Gordon and Associates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27176-13FE-43ED-8F92-A1687ECCB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7666"/>
          <a:stretch/>
        </p:blipFill>
        <p:spPr>
          <a:xfrm>
            <a:off x="20" y="12248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733BE-C9A2-4CFF-A885-1BB44800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1828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86DCA5-CA99-4944-B839-8196E0C1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BE2785-D0D7-4F36-B1AD-2E9FAC98D1B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330B7-3A96-4330-97B5-7DEFC5063AC8}"/>
              </a:ext>
            </a:extLst>
          </p:cNvPr>
          <p:cNvSpPr txBox="1"/>
          <p:nvPr/>
        </p:nvSpPr>
        <p:spPr>
          <a:xfrm>
            <a:off x="20" y="6282098"/>
            <a:ext cx="4651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www.magaltc.com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Murray A. Gordon and Associates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E5B89EC-1A3D-4538-B899-1921FDAA6ED2}"/>
              </a:ext>
            </a:extLst>
          </p:cNvPr>
          <p:cNvGraphicFramePr>
            <a:graphicFrameLocks noGrp="1"/>
          </p:cNvGraphicFramePr>
          <p:nvPr/>
        </p:nvGraphicFramePr>
        <p:xfrm>
          <a:off x="246229" y="1580444"/>
          <a:ext cx="8651542" cy="2266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3575035115"/>
                    </a:ext>
                  </a:extLst>
                </a:gridCol>
                <a:gridCol w="2801120">
                  <a:extLst>
                    <a:ext uri="{9D8B030D-6E8A-4147-A177-3AD203B41FA5}">
                      <a16:colId xmlns:a16="http://schemas.microsoft.com/office/drawing/2014/main" val="3537243901"/>
                    </a:ext>
                  </a:extLst>
                </a:gridCol>
                <a:gridCol w="2650023">
                  <a:extLst>
                    <a:ext uri="{9D8B030D-6E8A-4147-A177-3AD203B41FA5}">
                      <a16:colId xmlns:a16="http://schemas.microsoft.com/office/drawing/2014/main" val="1081256885"/>
                    </a:ext>
                  </a:extLst>
                </a:gridCol>
              </a:tblGrid>
              <a:tr h="2337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Minimum Issue 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Maximum Issue 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14004"/>
                  </a:ext>
                </a:extLst>
              </a:tr>
              <a:tr h="62049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National Guardian Life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EssentialLTC*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61220"/>
                  </a:ext>
                </a:extLst>
              </a:tr>
              <a:tr h="62049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Mutual of Omaha 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Secure Solutions*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00778"/>
                  </a:ext>
                </a:extLst>
              </a:tr>
              <a:tr h="62049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Thrivent*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58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136D48-275B-429F-A3D8-62196AA734B1}"/>
              </a:ext>
            </a:extLst>
          </p:cNvPr>
          <p:cNvSpPr txBox="1"/>
          <p:nvPr/>
        </p:nvSpPr>
        <p:spPr>
          <a:xfrm>
            <a:off x="2971800" y="632047"/>
            <a:ext cx="365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Issue Age: Traditional</a:t>
            </a:r>
          </a:p>
        </p:txBody>
      </p:sp>
    </p:spTree>
    <p:extLst>
      <p:ext uri="{BB962C8B-B14F-4D97-AF65-F5344CB8AC3E}">
        <p14:creationId xmlns:p14="http://schemas.microsoft.com/office/powerpoint/2010/main" val="379752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2">
                <a:lumMod val="75000"/>
              </a:schemeClr>
            </a:gs>
            <a:gs pos="8000">
              <a:schemeClr val="accent4">
                <a:lumMod val="0"/>
                <a:lumOff val="100000"/>
              </a:schemeClr>
            </a:gs>
            <a:gs pos="89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52">
            <a:extLst>
              <a:ext uri="{FF2B5EF4-FFF2-40B4-BE49-F238E27FC236}">
                <a16:creationId xmlns:a16="http://schemas.microsoft.com/office/drawing/2014/main" id="{B82EE72E-7E8F-4034-A2DE-8B01C722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319726" cy="6857999"/>
          </a:xfrm>
          <a:custGeom>
            <a:avLst/>
            <a:gdLst>
              <a:gd name="connsiteX0" fmla="*/ 8426302 w 8426302"/>
              <a:gd name="connsiteY0" fmla="*/ 0 h 6857999"/>
              <a:gd name="connsiteX1" fmla="*/ 2456308 w 8426302"/>
              <a:gd name="connsiteY1" fmla="*/ 0 h 6857999"/>
              <a:gd name="connsiteX2" fmla="*/ 2348172 w 8426302"/>
              <a:gd name="connsiteY2" fmla="*/ 84455 h 6857999"/>
              <a:gd name="connsiteX3" fmla="*/ 0 w 8426302"/>
              <a:gd name="connsiteY3" fmla="*/ 5102588 h 6857999"/>
              <a:gd name="connsiteX4" fmla="*/ 205759 w 8426302"/>
              <a:gd name="connsiteY4" fmla="*/ 6735939 h 6857999"/>
              <a:gd name="connsiteX5" fmla="*/ 241239 w 8426302"/>
              <a:gd name="connsiteY5" fmla="*/ 6857999 h 6857999"/>
              <a:gd name="connsiteX6" fmla="*/ 8426302 w 84263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7999">
                <a:moveTo>
                  <a:pt x="8426302" y="0"/>
                </a:moveTo>
                <a:lnTo>
                  <a:pt x="2456308" y="0"/>
                </a:lnTo>
                <a:lnTo>
                  <a:pt x="2348172" y="84455"/>
                </a:lnTo>
                <a:cubicBezTo>
                  <a:pt x="913021" y="1283327"/>
                  <a:pt x="0" y="3086334"/>
                  <a:pt x="0" y="5102588"/>
                </a:cubicBezTo>
                <a:cubicBezTo>
                  <a:pt x="0" y="5666575"/>
                  <a:pt x="71438" y="6213877"/>
                  <a:pt x="205759" y="6735939"/>
                </a:cubicBezTo>
                <a:lnTo>
                  <a:pt x="241239" y="6857999"/>
                </a:lnTo>
                <a:lnTo>
                  <a:pt x="8426302" y="6857999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reeform: Shape 54">
            <a:extLst>
              <a:ext uri="{FF2B5EF4-FFF2-40B4-BE49-F238E27FC236}">
                <a16:creationId xmlns:a16="http://schemas.microsoft.com/office/drawing/2014/main" id="{02EDC4CB-FA76-4333-89CF-8A2D4F27C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31199" cy="6857999"/>
          </a:xfrm>
          <a:custGeom>
            <a:avLst/>
            <a:gdLst>
              <a:gd name="connsiteX0" fmla="*/ 8174932 w 8174932"/>
              <a:gd name="connsiteY0" fmla="*/ 0 h 6857999"/>
              <a:gd name="connsiteX1" fmla="*/ 2617360 w 8174932"/>
              <a:gd name="connsiteY1" fmla="*/ 0 h 6857999"/>
              <a:gd name="connsiteX2" fmla="*/ 2286881 w 8174932"/>
              <a:gd name="connsiteY2" fmla="*/ 253363 h 6857999"/>
              <a:gd name="connsiteX3" fmla="*/ 0 w 8174932"/>
              <a:gd name="connsiteY3" fmla="*/ 5102588 h 6857999"/>
              <a:gd name="connsiteX4" fmla="*/ 197846 w 8174932"/>
              <a:gd name="connsiteY4" fmla="*/ 6673117 h 6857999"/>
              <a:gd name="connsiteX5" fmla="*/ 251586 w 8174932"/>
              <a:gd name="connsiteY5" fmla="*/ 6857999 h 6857999"/>
              <a:gd name="connsiteX6" fmla="*/ 8174932 w 817493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7999">
                <a:moveTo>
                  <a:pt x="8174932" y="0"/>
                </a:moveTo>
                <a:lnTo>
                  <a:pt x="2617360" y="0"/>
                </a:lnTo>
                <a:lnTo>
                  <a:pt x="2286881" y="253363"/>
                </a:lnTo>
                <a:cubicBezTo>
                  <a:pt x="890226" y="1405985"/>
                  <a:pt x="0" y="3150325"/>
                  <a:pt x="0" y="5102588"/>
                </a:cubicBezTo>
                <a:cubicBezTo>
                  <a:pt x="0" y="5644883"/>
                  <a:pt x="68691" y="6171135"/>
                  <a:pt x="197846" y="6673117"/>
                </a:cubicBezTo>
                <a:lnTo>
                  <a:pt x="251586" y="6857999"/>
                </a:lnTo>
                <a:lnTo>
                  <a:pt x="8174932" y="6857999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4AEB13-67FC-4C53-A6CF-80613646A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378" y="4038600"/>
            <a:ext cx="5410200" cy="6079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options to help pay for LTC?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                                                                       </a:t>
            </a:r>
            <a:br>
              <a:rPr lang="en-US" sz="1600" b="1" dirty="0">
                <a:solidFill>
                  <a:srgbClr val="FFFFFF"/>
                </a:solidFill>
              </a:rPr>
            </a:b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					           </a:t>
            </a:r>
            <a:br>
              <a:rPr lang="en-US" sz="1600" b="1" dirty="0">
                <a:solidFill>
                  <a:srgbClr val="FFFFFF"/>
                </a:solidFill>
              </a:rPr>
            </a:br>
            <a:br>
              <a:rPr lang="en-US" sz="1600" b="1" dirty="0">
                <a:solidFill>
                  <a:srgbClr val="FFFFFF"/>
                </a:solidFill>
              </a:rPr>
            </a:b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						                                            </a:t>
            </a:r>
            <a:br>
              <a:rPr lang="en-US" sz="1600" b="1" dirty="0">
                <a:solidFill>
                  <a:srgbClr val="FFFFFF"/>
                </a:solidFill>
              </a:rPr>
            </a:br>
            <a:b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EA186B9-FC83-4121-9DD1-77D457956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52401"/>
            <a:ext cx="6398583" cy="1219200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3600" b="1" u="sng" dirty="0">
                <a:solidFill>
                  <a:srgbClr val="FFFFFF"/>
                </a:solidFill>
              </a:rPr>
              <a:t>Important LTC Questions</a:t>
            </a:r>
          </a:p>
        </p:txBody>
      </p:sp>
      <p:sp>
        <p:nvSpPr>
          <p:cNvPr id="75" name="Freeform: Shape 56">
            <a:extLst>
              <a:ext uri="{FF2B5EF4-FFF2-40B4-BE49-F238E27FC236}">
                <a16:creationId xmlns:a16="http://schemas.microsoft.com/office/drawing/2014/main" id="{277EF58E-5654-4C05-91E1-051658CC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550983" y="0"/>
            <a:ext cx="2593016" cy="3047506"/>
          </a:xfrm>
          <a:custGeom>
            <a:avLst/>
            <a:gdLst>
              <a:gd name="connsiteX0" fmla="*/ 67910 w 3457354"/>
              <a:gd name="connsiteY0" fmla="*/ 3047506 h 3047506"/>
              <a:gd name="connsiteX1" fmla="*/ 3457354 w 3457354"/>
              <a:gd name="connsiteY1" fmla="*/ 3047506 h 3047506"/>
              <a:gd name="connsiteX2" fmla="*/ 3457354 w 3457354"/>
              <a:gd name="connsiteY2" fmla="*/ 200864 h 3047506"/>
              <a:gd name="connsiteX3" fmla="*/ 3390429 w 3457354"/>
              <a:gd name="connsiteY3" fmla="*/ 172076 h 3047506"/>
              <a:gd name="connsiteX4" fmla="*/ 2480787 w 3457354"/>
              <a:gd name="connsiteY4" fmla="*/ 0 h 3047506"/>
              <a:gd name="connsiteX5" fmla="*/ 0 w 3457354"/>
              <a:gd name="connsiteY5" fmla="*/ 2480787 h 3047506"/>
              <a:gd name="connsiteX6" fmla="*/ 19931 w 3457354"/>
              <a:gd name="connsiteY6" fmla="*/ 2796748 h 30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7354" h="3047506">
                <a:moveTo>
                  <a:pt x="67910" y="3047506"/>
                </a:moveTo>
                <a:lnTo>
                  <a:pt x="3457354" y="3047506"/>
                </a:lnTo>
                <a:lnTo>
                  <a:pt x="3457354" y="200864"/>
                </a:lnTo>
                <a:lnTo>
                  <a:pt x="3390429" y="172076"/>
                </a:lnTo>
                <a:cubicBezTo>
                  <a:pt x="3108771" y="61012"/>
                  <a:pt x="2801904" y="0"/>
                  <a:pt x="2480787" y="0"/>
                </a:cubicBezTo>
                <a:cubicBezTo>
                  <a:pt x="1110686" y="0"/>
                  <a:pt x="0" y="1110686"/>
                  <a:pt x="0" y="2480787"/>
                </a:cubicBezTo>
                <a:cubicBezTo>
                  <a:pt x="0" y="2587826"/>
                  <a:pt x="6779" y="2693282"/>
                  <a:pt x="19931" y="27967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reeform: Shape 58">
            <a:extLst>
              <a:ext uri="{FF2B5EF4-FFF2-40B4-BE49-F238E27FC236}">
                <a16:creationId xmlns:a16="http://schemas.microsoft.com/office/drawing/2014/main" id="{EF0486BD-9355-4C9F-B84E-29D308A2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724195" y="0"/>
            <a:ext cx="2419804" cy="2802444"/>
          </a:xfrm>
          <a:custGeom>
            <a:avLst/>
            <a:gdLst>
              <a:gd name="connsiteX0" fmla="*/ 62951 w 3226405"/>
              <a:gd name="connsiteY0" fmla="*/ 2802444 h 2802444"/>
              <a:gd name="connsiteX1" fmla="*/ 3226405 w 3226405"/>
              <a:gd name="connsiteY1" fmla="*/ 2802444 h 2802444"/>
              <a:gd name="connsiteX2" fmla="*/ 3226405 w 3226405"/>
              <a:gd name="connsiteY2" fmla="*/ 206780 h 2802444"/>
              <a:gd name="connsiteX3" fmla="*/ 3191405 w 3226405"/>
              <a:gd name="connsiteY3" fmla="*/ 190048 h 2802444"/>
              <a:gd name="connsiteX4" fmla="*/ 2278881 w 3226405"/>
              <a:gd name="connsiteY4" fmla="*/ 0 h 2802444"/>
              <a:gd name="connsiteX5" fmla="*/ 0 w 3226405"/>
              <a:gd name="connsiteY5" fmla="*/ 2278880 h 2802444"/>
              <a:gd name="connsiteX6" fmla="*/ 18309 w 3226405"/>
              <a:gd name="connsiteY6" fmla="*/ 2569126 h 28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405" h="2802444">
                <a:moveTo>
                  <a:pt x="62951" y="2802444"/>
                </a:moveTo>
                <a:lnTo>
                  <a:pt x="3226405" y="2802444"/>
                </a:lnTo>
                <a:lnTo>
                  <a:pt x="3226405" y="206780"/>
                </a:lnTo>
                <a:lnTo>
                  <a:pt x="3191405" y="190048"/>
                </a:lnTo>
                <a:cubicBezTo>
                  <a:pt x="2912003" y="67816"/>
                  <a:pt x="2603362" y="0"/>
                  <a:pt x="2278881" y="0"/>
                </a:cubicBezTo>
                <a:cubicBezTo>
                  <a:pt x="1020290" y="0"/>
                  <a:pt x="0" y="1020290"/>
                  <a:pt x="0" y="2278880"/>
                </a:cubicBezTo>
                <a:cubicBezTo>
                  <a:pt x="0" y="2377208"/>
                  <a:pt x="6227" y="2474081"/>
                  <a:pt x="18309" y="2569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8D3B7-E340-461A-87EC-22EBDF25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0569957" flipV="1">
            <a:off x="7541836" y="409672"/>
            <a:ext cx="1170161" cy="1216471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4</a:t>
            </a:r>
          </a:p>
        </p:txBody>
      </p:sp>
      <p:sp>
        <p:nvSpPr>
          <p:cNvPr id="77" name="Freeform: Shape 60">
            <a:extLst>
              <a:ext uri="{FF2B5EF4-FFF2-40B4-BE49-F238E27FC236}">
                <a16:creationId xmlns:a16="http://schemas.microsoft.com/office/drawing/2014/main" id="{51440359-9D97-4CE1-8BD3-19308E040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0156" y="4700046"/>
            <a:ext cx="1943843" cy="2157954"/>
          </a:xfrm>
          <a:custGeom>
            <a:avLst/>
            <a:gdLst>
              <a:gd name="connsiteX0" fmla="*/ 816638 w 2591791"/>
              <a:gd name="connsiteY0" fmla="*/ 0 h 2157954"/>
              <a:gd name="connsiteX1" fmla="*/ 47036 w 2591791"/>
              <a:gd name="connsiteY1" fmla="*/ 175050 h 2157954"/>
              <a:gd name="connsiteX2" fmla="*/ 0 w 2591791"/>
              <a:gd name="connsiteY2" fmla="*/ 202085 h 2157954"/>
              <a:gd name="connsiteX3" fmla="*/ 0 w 2591791"/>
              <a:gd name="connsiteY3" fmla="*/ 2157954 h 2157954"/>
              <a:gd name="connsiteX4" fmla="*/ 2549286 w 2591791"/>
              <a:gd name="connsiteY4" fmla="*/ 2157954 h 2157954"/>
              <a:gd name="connsiteX5" fmla="*/ 2555727 w 2591791"/>
              <a:gd name="connsiteY5" fmla="*/ 2132909 h 2157954"/>
              <a:gd name="connsiteX6" fmla="*/ 2591791 w 2591791"/>
              <a:gd name="connsiteY6" fmla="*/ 1775153 h 2157954"/>
              <a:gd name="connsiteX7" fmla="*/ 816638 w 2591791"/>
              <a:gd name="connsiteY7" fmla="*/ 0 h 21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91" h="2157954">
                <a:moveTo>
                  <a:pt x="816638" y="0"/>
                </a:moveTo>
                <a:cubicBezTo>
                  <a:pt x="540903" y="0"/>
                  <a:pt x="279852" y="62867"/>
                  <a:pt x="47036" y="175050"/>
                </a:cubicBezTo>
                <a:lnTo>
                  <a:pt x="0" y="202085"/>
                </a:lnTo>
                <a:lnTo>
                  <a:pt x="0" y="2157954"/>
                </a:lnTo>
                <a:lnTo>
                  <a:pt x="2549286" y="2157954"/>
                </a:lnTo>
                <a:lnTo>
                  <a:pt x="2555727" y="2132909"/>
                </a:lnTo>
                <a:cubicBezTo>
                  <a:pt x="2579373" y="2017351"/>
                  <a:pt x="2591791" y="1897702"/>
                  <a:pt x="2591791" y="1775153"/>
                </a:cubicBezTo>
                <a:cubicBezTo>
                  <a:pt x="2591791" y="794763"/>
                  <a:pt x="1797028" y="0"/>
                  <a:pt x="816638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reeform: Shape 62">
            <a:extLst>
              <a:ext uri="{FF2B5EF4-FFF2-40B4-BE49-F238E27FC236}">
                <a16:creationId xmlns:a16="http://schemas.microsoft.com/office/drawing/2014/main" id="{0C7F9830-10E7-405D-AA27-19575930F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57287" y="4870796"/>
            <a:ext cx="1786712" cy="1987204"/>
          </a:xfrm>
          <a:custGeom>
            <a:avLst/>
            <a:gdLst>
              <a:gd name="connsiteX0" fmla="*/ 761443 w 2382282"/>
              <a:gd name="connsiteY0" fmla="*/ 0 h 1987204"/>
              <a:gd name="connsiteX1" fmla="*/ 76517 w 2382282"/>
              <a:gd name="connsiteY1" fmla="*/ 151402 h 1987204"/>
              <a:gd name="connsiteX2" fmla="*/ 0 w 2382282"/>
              <a:gd name="connsiteY2" fmla="*/ 191175 h 1987204"/>
              <a:gd name="connsiteX3" fmla="*/ 0 w 2382282"/>
              <a:gd name="connsiteY3" fmla="*/ 1987204 h 1987204"/>
              <a:gd name="connsiteX4" fmla="*/ 2339143 w 2382282"/>
              <a:gd name="connsiteY4" fmla="*/ 1987204 h 1987204"/>
              <a:gd name="connsiteX5" fmla="*/ 2349353 w 2382282"/>
              <a:gd name="connsiteY5" fmla="*/ 1947496 h 1987204"/>
              <a:gd name="connsiteX6" fmla="*/ 2382282 w 2382282"/>
              <a:gd name="connsiteY6" fmla="*/ 1620840 h 1987204"/>
              <a:gd name="connsiteX7" fmla="*/ 761443 w 2382282"/>
              <a:gd name="connsiteY7" fmla="*/ 0 h 198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282" h="1987204">
                <a:moveTo>
                  <a:pt x="761443" y="0"/>
                </a:moveTo>
                <a:cubicBezTo>
                  <a:pt x="516672" y="0"/>
                  <a:pt x="284573" y="54258"/>
                  <a:pt x="76517" y="151402"/>
                </a:cubicBezTo>
                <a:lnTo>
                  <a:pt x="0" y="191175"/>
                </a:lnTo>
                <a:lnTo>
                  <a:pt x="0" y="1987204"/>
                </a:lnTo>
                <a:lnTo>
                  <a:pt x="2339143" y="1987204"/>
                </a:lnTo>
                <a:lnTo>
                  <a:pt x="2349353" y="1947496"/>
                </a:lnTo>
                <a:cubicBezTo>
                  <a:pt x="2370943" y="1841983"/>
                  <a:pt x="2382282" y="1732735"/>
                  <a:pt x="2382282" y="1620840"/>
                </a:cubicBezTo>
                <a:cubicBezTo>
                  <a:pt x="2382282" y="725675"/>
                  <a:pt x="1656608" y="0"/>
                  <a:pt x="76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43990F-61AB-4C78-BFB9-94B0BF6660FA}"/>
              </a:ext>
            </a:extLst>
          </p:cNvPr>
          <p:cNvSpPr/>
          <p:nvPr/>
        </p:nvSpPr>
        <p:spPr>
          <a:xfrm>
            <a:off x="0" y="5867399"/>
            <a:ext cx="9143999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 magaltc.com                                                                                                            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Murray A. Gordon and Associates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E8D49-71D1-4ABB-A2FE-44819A27A885}"/>
              </a:ext>
            </a:extLst>
          </p:cNvPr>
          <p:cNvSpPr txBox="1"/>
          <p:nvPr/>
        </p:nvSpPr>
        <p:spPr>
          <a:xfrm>
            <a:off x="304800" y="1752600"/>
            <a:ext cx="601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Where are the LTC services provided?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C1F3F-872E-4427-8151-32139CF0A2D2}"/>
              </a:ext>
            </a:extLst>
          </p:cNvPr>
          <p:cNvSpPr txBox="1"/>
          <p:nvPr/>
        </p:nvSpPr>
        <p:spPr>
          <a:xfrm>
            <a:off x="327378" y="2388642"/>
            <a:ext cx="57501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What effect could LTC have on my family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and retirement strategy?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17158-8A66-4FB8-A65F-89185689A46E}"/>
              </a:ext>
            </a:extLst>
          </p:cNvPr>
          <p:cNvSpPr txBox="1"/>
          <p:nvPr/>
        </p:nvSpPr>
        <p:spPr>
          <a:xfrm>
            <a:off x="327378" y="3320063"/>
            <a:ext cx="591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What could LTC cost?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5F40E-15FB-4A59-9121-92BDDECFEB18}"/>
              </a:ext>
            </a:extLst>
          </p:cNvPr>
          <p:cNvSpPr txBox="1"/>
          <p:nvPr/>
        </p:nvSpPr>
        <p:spPr>
          <a:xfrm>
            <a:off x="339917" y="4703454"/>
            <a:ext cx="4778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-Is international coverage protection a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priority?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53572"/>
            <a:ext cx="3049253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b="1" kern="1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Important points to remember</a:t>
            </a:r>
            <a:endParaRPr lang="en-US" sz="4000" kern="12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125454" y="990600"/>
            <a:ext cx="6018546" cy="5867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Extended health care is not only a life changing event for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     an individual, it’s also life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     changing for the family</a:t>
            </a:r>
          </a:p>
          <a:p>
            <a:pPr algn="l" eaLnBrk="1" hangingPunct="1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Preparing can help lessen the impact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Options exist </a:t>
            </a:r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/>
              </a:solidFill>
            </a:endParaRPr>
          </a:p>
          <a:p>
            <a:pPr marL="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</a:t>
            </a:r>
          </a:p>
          <a:p>
            <a:pPr algn="l" eaLnBrk="1" hangingPunct="1">
              <a:lnSpc>
                <a:spcPct val="90000"/>
              </a:lnSpc>
            </a:pPr>
            <a:endParaRPr lang="en-US" sz="1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8DB444D-A1FA-1A40-8BA9-0FA558B30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5A4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A4">
                  <a:lumMod val="50000"/>
                </a:srgbClr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51FF6-2867-4E70-A489-89FBDE6CE350}"/>
              </a:ext>
            </a:extLst>
          </p:cNvPr>
          <p:cNvSpPr/>
          <p:nvPr/>
        </p:nvSpPr>
        <p:spPr>
          <a:xfrm>
            <a:off x="2286" y="6134736"/>
            <a:ext cx="9144000" cy="72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 magaltc.com                                                                                                               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Murray A. Gordon and Associates</a:t>
            </a:r>
          </a:p>
        </p:txBody>
      </p:sp>
    </p:spTree>
    <p:extLst>
      <p:ext uri="{BB962C8B-B14F-4D97-AF65-F5344CB8AC3E}">
        <p14:creationId xmlns:p14="http://schemas.microsoft.com/office/powerpoint/2010/main" val="23024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2">
                <a:lumMod val="75000"/>
              </a:schemeClr>
            </a:gs>
            <a:gs pos="8000">
              <a:schemeClr val="accent4">
                <a:lumMod val="0"/>
                <a:lumOff val="100000"/>
              </a:schemeClr>
            </a:gs>
            <a:gs pos="89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A296-4F60-4E83-BD65-E56204EF6D35}" type="slidenum">
              <a:rPr lang="en-US" smtClean="0">
                <a:solidFill>
                  <a:schemeClr val="tx2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79" name="AutoShape 2" descr="http://web.mail.comcast.net/service/home/~/MAGAEinstein102412.jpg?auth=co&amp;loc=en_US&amp;id=488581&amp;part=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  <p:sp>
        <p:nvSpPr>
          <p:cNvPr id="24580" name="AutoShape 4" descr="http://web.mail.comcast.net/service/home/~/MAGAEinstein102412.jpg?auth=co&amp;loc=en_US&amp;id=488581&amp;part=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  <p:pic>
        <p:nvPicPr>
          <p:cNvPr id="24581" name="Picture 2" descr="C:\Users\Owner\Pictures\MP Navigator EX\2012_11_04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35012"/>
            <a:ext cx="6858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1FE0C-5ECA-4B6B-B96F-9DFAAC105EB0}"/>
              </a:ext>
            </a:extLst>
          </p:cNvPr>
          <p:cNvSpPr/>
          <p:nvPr/>
        </p:nvSpPr>
        <p:spPr>
          <a:xfrm>
            <a:off x="381000" y="457200"/>
            <a:ext cx="6705600" cy="480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For  Quotes, Questions or Reviews</a:t>
            </a: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     Brian Gordon	    or 	    Peter Florek</a:t>
            </a:r>
          </a:p>
          <a:p>
            <a:r>
              <a:rPr lang="en-US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brian@magaltc.com</a:t>
            </a:r>
            <a:r>
              <a:rPr lang="en-US" sz="2400" dirty="0">
                <a:solidFill>
                  <a:schemeClr val="accent1"/>
                </a:solidFill>
              </a:rPr>
              <a:t>	          </a:t>
            </a: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peter@magaltc.com</a:t>
            </a:r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For Consultation/ Claim Service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Jolene Winter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jolene@magaltc.com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4439B-CD05-4800-8EF0-E6E6E0341003}"/>
              </a:ext>
            </a:extLst>
          </p:cNvPr>
          <p:cNvSpPr/>
          <p:nvPr/>
        </p:nvSpPr>
        <p:spPr>
          <a:xfrm>
            <a:off x="228600" y="381000"/>
            <a:ext cx="8153400" cy="617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D8399-BADA-4F47-BCE4-A9BAC4045DC3}"/>
              </a:ext>
            </a:extLst>
          </p:cNvPr>
          <p:cNvSpPr/>
          <p:nvPr/>
        </p:nvSpPr>
        <p:spPr>
          <a:xfrm>
            <a:off x="228600" y="6324600"/>
            <a:ext cx="868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www. magaltc.com                                                                                                 </a:t>
            </a:r>
          </a:p>
          <a:p>
            <a:pPr>
              <a:defRPr/>
            </a:pP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Murray A. Gordon and Associates</a:t>
            </a:r>
          </a:p>
        </p:txBody>
      </p:sp>
    </p:spTree>
    <p:extLst>
      <p:ext uri="{BB962C8B-B14F-4D97-AF65-F5344CB8AC3E}">
        <p14:creationId xmlns:p14="http://schemas.microsoft.com/office/powerpoint/2010/main" val="217708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48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MAGA Ltd.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804D2-074C-440B-A868-64D3E3431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6" r="6845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4294967295"/>
          </p:nvPr>
        </p:nvSpPr>
        <p:spPr>
          <a:xfrm>
            <a:off x="5650991" y="381000"/>
            <a:ext cx="2939552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FFFFFF"/>
                </a:solidFill>
              </a:rPr>
              <a:t>MAGA’s 3 Principles have over a 100 Yrs. of experience as LTC Planners</a:t>
            </a:r>
          </a:p>
          <a:p>
            <a:pPr indent="-228600" eaLnBrk="1" hangingPunct="1">
              <a:lnSpc>
                <a:spcPct val="90000"/>
              </a:lnSpc>
            </a:pPr>
            <a:endParaRPr lang="en-US" altLang="en-US" sz="1800" b="1" dirty="0">
              <a:solidFill>
                <a:srgbClr val="FFFFFF"/>
              </a:solidFill>
            </a:endParaRP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FFFFFF"/>
                </a:solidFill>
              </a:rPr>
              <a:t>Represents top LTCI carriers</a:t>
            </a:r>
          </a:p>
          <a:p>
            <a:pPr indent="-228600" eaLnBrk="1" hangingPunct="1">
              <a:lnSpc>
                <a:spcPct val="90000"/>
              </a:lnSpc>
            </a:pPr>
            <a:endParaRPr lang="en-US" altLang="en-US" sz="1800" b="1" dirty="0">
              <a:solidFill>
                <a:srgbClr val="FFFFFF"/>
              </a:solidFill>
            </a:endParaRP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FFFFFF"/>
                </a:solidFill>
              </a:rPr>
              <a:t>Experienced office staff</a:t>
            </a:r>
          </a:p>
          <a:p>
            <a:pPr indent="-228600" eaLnBrk="1" hangingPunct="1">
              <a:lnSpc>
                <a:spcPct val="90000"/>
              </a:lnSpc>
            </a:pPr>
            <a:endParaRPr lang="en-US" altLang="en-US" sz="1800" b="1" dirty="0">
              <a:solidFill>
                <a:srgbClr val="FFFFFF"/>
              </a:solidFill>
            </a:endParaRP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FFFFFF"/>
                </a:solidFill>
              </a:rPr>
              <a:t>Helped clients collect Tens of Millions of dollars in LTCI benefits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 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FFFFFF"/>
                </a:solidFill>
              </a:rPr>
              <a:t>Licensed nationally</a:t>
            </a:r>
          </a:p>
          <a:p>
            <a:pPr indent="-228600" eaLnBrk="1" hangingPunct="1">
              <a:lnSpc>
                <a:spcPct val="90000"/>
              </a:lnSpc>
            </a:pPr>
            <a:endParaRPr lang="en-US" altLang="en-US" sz="1800" b="1" dirty="0">
              <a:solidFill>
                <a:srgbClr val="FFFFFF"/>
              </a:solidFill>
            </a:endParaRP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FFFFFF"/>
                </a:solidFill>
              </a:rPr>
              <a:t>Work along with financial professionals for 20+ years</a:t>
            </a:r>
          </a:p>
          <a:p>
            <a:pPr marL="0" indent="-228600" eaLnBrk="1" hangingPunct="1">
              <a:lnSpc>
                <a:spcPct val="90000"/>
              </a:lnSpc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74C3E2-68AF-492E-92FA-678DE0E4916F}"/>
              </a:ext>
            </a:extLst>
          </p:cNvPr>
          <p:cNvSpPr/>
          <p:nvPr/>
        </p:nvSpPr>
        <p:spPr>
          <a:xfrm>
            <a:off x="245660" y="6019800"/>
            <a:ext cx="8898339" cy="659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www.magaltc.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Murray A. Gordon and Associates</a:t>
            </a:r>
          </a:p>
        </p:txBody>
      </p:sp>
    </p:spTree>
    <p:extLst>
      <p:ext uri="{BB962C8B-B14F-4D97-AF65-F5344CB8AC3E}">
        <p14:creationId xmlns:p14="http://schemas.microsoft.com/office/powerpoint/2010/main" val="218711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7CF80A-5A93-4E4A-91AC-2E05A56D0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A07C8-982B-4B9F-B07D-44407860D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EBDBF-AB63-43AA-90A6-EA8A7C95D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4A88D9-9746-4C6B-8793-EA427A15B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507B4C-7A67-44CE-B658-20DBBD69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A0D17-89D0-4F57-A87B-E88A9619F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73F37D-CF11-4501-8BC5-770B95FD4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4F3BAE-8260-4C18-A797-97BC924DE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22EBAFF-2541-4ADB-B43D-B02C8C456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A8D7A1-F4A3-4A73-9479-64E137C48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A51358-1530-4D9D-A0A4-E1E8D9CCC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198947-A877-45ED-BB70-BEFBD40A0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E05CC9-A532-4E66-AD8C-2C8B8F4E3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50F7106-D370-49F8-8E76-8ADD3034A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9582DF-383B-40B9-993E-81F0B34FD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E7E46F-8802-4A5E-AD02-26DADFE46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3F55CC-620E-47C8-8D4F-D4CBC133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269E45A-4AF2-443B-8D67-D88FD9399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16DA9C-FFFF-43AF-AF92-802C33C68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04A398-9768-45F3-9180-16C9A595C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1D37B8-8F93-47FB-AAE4-7FC0CEDA7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230" y="630936"/>
            <a:ext cx="3433370" cy="5531185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What is extended </a:t>
            </a:r>
            <a:br>
              <a:rPr lang="en-US" sz="48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health care?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906" y="3200400"/>
            <a:ext cx="4557864" cy="2950443"/>
          </a:xfrm>
          <a:noFill/>
        </p:spPr>
        <p:txBody>
          <a:bodyPr anchor="t">
            <a:normAutofit lnSpcReduction="10000"/>
          </a:bodyPr>
          <a:lstStyle/>
          <a:p>
            <a:pPr algn="l">
              <a:spcBef>
                <a:spcPts val="1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Care that provides the ability to live out the last phase of our lives as </a:t>
            </a:r>
            <a:r>
              <a:rPr lang="en-US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comfortably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with as much </a:t>
            </a:r>
            <a:r>
              <a:rPr lang="en-US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dignity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as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D5632-5BA1-449E-A6B1-410F08072D78}"/>
              </a:ext>
            </a:extLst>
          </p:cNvPr>
          <p:cNvSpPr txBox="1"/>
          <p:nvPr/>
        </p:nvSpPr>
        <p:spPr>
          <a:xfrm>
            <a:off x="183002" y="6477000"/>
            <a:ext cx="914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www.magaltc.com                                                                                                            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Murray A. Gordon and Associates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5125"/>
            <a:ext cx="699135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54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Consequences of</a:t>
            </a:r>
            <a:br>
              <a:rPr lang="en-US" sz="54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being unprepared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85999"/>
            <a:ext cx="7886700" cy="389096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3600" u="sng" dirty="0">
                <a:solidFill>
                  <a:schemeClr val="tx2">
                    <a:lumMod val="75000"/>
                  </a:schemeClr>
                </a:solidFill>
              </a:rPr>
              <a:t>To family dynamics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—When informal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   care is needed, it may not be shared 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   equally amongst the adult children</a:t>
            </a:r>
          </a:p>
          <a:p>
            <a:pPr marL="0" lvl="1" algn="l" eaLnBrk="1" hangingPunct="1">
              <a:lnSpc>
                <a:spcPct val="2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     - Often one sibling bears the most burden</a:t>
            </a:r>
          </a:p>
          <a:p>
            <a:pPr marL="0" lvl="1" algn="l" eaLnBrk="1" hangingPunct="1"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     - Can affect relationship with siblings</a:t>
            </a:r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" name="Graphic 50" descr="Sad Face with No Fill">
            <a:extLst>
              <a:ext uri="{FF2B5EF4-FFF2-40B4-BE49-F238E27FC236}">
                <a16:creationId xmlns:a16="http://schemas.microsoft.com/office/drawing/2014/main" id="{F51EDF43-88E8-4908-8A18-6E7C1C180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6D7A6-5150-46E4-A5F6-A9AA3983D9CC}"/>
              </a:ext>
            </a:extLst>
          </p:cNvPr>
          <p:cNvSpPr txBox="1"/>
          <p:nvPr/>
        </p:nvSpPr>
        <p:spPr>
          <a:xfrm>
            <a:off x="152400" y="6482192"/>
            <a:ext cx="883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www.magaltc.com                                                                                                          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Murray A. Gordon and Associates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65760"/>
            <a:ext cx="6131824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Strategy for LTCI</a:t>
            </a:r>
          </a:p>
        </p:txBody>
      </p:sp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40022" y="1905000"/>
            <a:ext cx="7025403" cy="4312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Maintain Independence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Emotional/Physical well being of caregiver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Retirement Portfolio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Maintain quality care choices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Protect assets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Protect spouse’s lifestyle and financial security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Protect family legacy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18386" y="6356350"/>
            <a:ext cx="144703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A7BE2785-D0D7-4F36-B1AD-2E9FAC98D1B8}" type="slidenum">
              <a:rPr lang="en-US">
                <a:solidFill>
                  <a:schemeClr val="bg1">
                    <a:lumMod val="85000"/>
                    <a:alpha val="80000"/>
                  </a:schemeClr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chemeClr val="bg1">
                  <a:lumMod val="85000"/>
                  <a:alpha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8C1C5-43A7-4A2A-978F-4D81EDCAAA99}"/>
              </a:ext>
            </a:extLst>
          </p:cNvPr>
          <p:cNvSpPr txBox="1"/>
          <p:nvPr/>
        </p:nvSpPr>
        <p:spPr>
          <a:xfrm>
            <a:off x="114300" y="6492240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www.magaltc.com                                                                                                            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Murray A. Gordon and Associates</a:t>
            </a:r>
          </a:p>
        </p:txBody>
      </p:sp>
    </p:spTree>
    <p:extLst>
      <p:ext uri="{BB962C8B-B14F-4D97-AF65-F5344CB8AC3E}">
        <p14:creationId xmlns:p14="http://schemas.microsoft.com/office/powerpoint/2010/main" val="13287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bstract blue bokeh sparkles">
            <a:extLst>
              <a:ext uri="{FF2B5EF4-FFF2-40B4-BE49-F238E27FC236}">
                <a16:creationId xmlns:a16="http://schemas.microsoft.com/office/drawing/2014/main" id="{124AB31B-95F7-4F07-AF59-46B31B8CA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9" r="45840" b="-1"/>
          <a:stretch/>
        </p:blipFill>
        <p:spPr>
          <a:xfrm>
            <a:off x="5658495" y="323519"/>
            <a:ext cx="3242925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blipFill dpi="0" rotWithShape="1">
            <a:blip r:embed="rId3">
              <a:alphaModFix amt="83000"/>
            </a:blip>
            <a:srcRect/>
            <a:tile tx="0" ty="0" sx="100000" sy="100000" flip="none" algn="tl"/>
          </a:blipFill>
        </p:spPr>
      </p:pic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B90AE1-FF8C-492D-9134-0A6DED209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323520"/>
            <a:ext cx="4444491" cy="1963956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fund extended health care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A2168BD-4F90-4AF7-BC73-252783565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330" y="2458593"/>
            <a:ext cx="5462270" cy="3772563"/>
          </a:xfrm>
        </p:spPr>
        <p:txBody>
          <a:bodyPr anchor="t">
            <a:normAutofit fontScale="92500" lnSpcReduction="20000"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14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Long-term care insurance</a:t>
            </a:r>
          </a:p>
          <a:p>
            <a:pPr marL="800100" marR="0" lvl="1" indent="-342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14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Stand Alone</a:t>
            </a:r>
          </a:p>
          <a:p>
            <a:pPr marL="800100" marR="0" lvl="1" indent="-342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14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Asset Based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14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Government programs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14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Self-funding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14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Reverse Mortgage</a:t>
            </a:r>
          </a:p>
          <a:p>
            <a:pPr algn="r">
              <a:lnSpc>
                <a:spcPct val="90000"/>
              </a:lnSpc>
            </a:pP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080D-7114-444F-AA51-565BE8B8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152402"/>
            <a:ext cx="533400" cy="470874"/>
          </a:xfrm>
        </p:spPr>
        <p:txBody>
          <a:bodyPr>
            <a:normAutofit fontScale="55000" lnSpcReduction="20000"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82E840-B4D4-4FFD-8EB9-E18B8B69C809}" type="slidenum">
              <a:rPr kumimoji="0" lang="en-US" sz="57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57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65595-9543-4F91-A3E7-397916457BE4}"/>
              </a:ext>
            </a:extLst>
          </p:cNvPr>
          <p:cNvSpPr/>
          <p:nvPr/>
        </p:nvSpPr>
        <p:spPr>
          <a:xfrm>
            <a:off x="481330" y="6231157"/>
            <a:ext cx="3709670" cy="626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51E793-CA44-43E4-9E82-924867A0486F}"/>
              </a:ext>
            </a:extLst>
          </p:cNvPr>
          <p:cNvSpPr txBox="1"/>
          <p:nvPr/>
        </p:nvSpPr>
        <p:spPr>
          <a:xfrm>
            <a:off x="5658495" y="6459858"/>
            <a:ext cx="3242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5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www.magaltc.com                                                                         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5A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55A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Murray A. Gordon and Associates</a:t>
            </a:r>
          </a:p>
        </p:txBody>
      </p:sp>
    </p:spTree>
    <p:extLst>
      <p:ext uri="{BB962C8B-B14F-4D97-AF65-F5344CB8AC3E}">
        <p14:creationId xmlns:p14="http://schemas.microsoft.com/office/powerpoint/2010/main" val="106069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45719"/>
          </a:xfrm>
        </p:spPr>
        <p:txBody>
          <a:bodyPr/>
          <a:lstStyle/>
          <a:p>
            <a:endParaRPr lang="en-US" sz="5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0"/>
            <a:ext cx="8305800" cy="5791200"/>
          </a:xfrm>
        </p:spPr>
        <p:txBody>
          <a:bodyPr/>
          <a:lstStyle/>
          <a:p>
            <a:pPr algn="r">
              <a:spcBef>
                <a:spcPts val="0"/>
              </a:spcBef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-304800"/>
          <a:ext cx="9144000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600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BF44F6-4946-4996-9CF1-2A1B9C940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36525"/>
            <a:ext cx="8305800" cy="54927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How LTC Insurance Works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453866-D182-4D79-9AE9-04A0823E4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5690970"/>
            <a:ext cx="3124200" cy="1167030"/>
          </a:xfrm>
        </p:spPr>
        <p:txBody>
          <a:bodyPr/>
          <a:lstStyle/>
          <a:p>
            <a:pPr algn="l"/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LTC provides a “pool of benefit dollars” for LTC to be used when and where it may be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139C53-3CDF-4B60-8419-863BDBB5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51429" y="5738596"/>
            <a:ext cx="2840171" cy="1167029"/>
          </a:xfrm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www.magaltc.com</a:t>
            </a:r>
          </a:p>
          <a:p>
            <a:pPr>
              <a:spcAft>
                <a:spcPts val="600"/>
              </a:spcAft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Murray A. Gordon and Associates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3F5066F-651D-4B46-8FD2-D7451BD431F6}"/>
              </a:ext>
            </a:extLst>
          </p:cNvPr>
          <p:cNvSpPr/>
          <p:nvPr/>
        </p:nvSpPr>
        <p:spPr>
          <a:xfrm>
            <a:off x="3692878" y="2849280"/>
            <a:ext cx="1828800" cy="18288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9D76D08-D80B-4F83-BF3B-25CFCE525DCF}"/>
              </a:ext>
            </a:extLst>
          </p:cNvPr>
          <p:cNvSpPr/>
          <p:nvPr/>
        </p:nvSpPr>
        <p:spPr>
          <a:xfrm>
            <a:off x="3657600" y="778620"/>
            <a:ext cx="1828800" cy="18288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Assisted Living Care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97D8046-1372-4482-A2F7-D179DC144FDE}"/>
              </a:ext>
            </a:extLst>
          </p:cNvPr>
          <p:cNvSpPr/>
          <p:nvPr/>
        </p:nvSpPr>
        <p:spPr>
          <a:xfrm>
            <a:off x="5516034" y="1661832"/>
            <a:ext cx="1828800" cy="18288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Nursing Facility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9DA96DE-4435-4BFF-8DBD-2CA3FDA49420}"/>
              </a:ext>
            </a:extLst>
          </p:cNvPr>
          <p:cNvSpPr/>
          <p:nvPr/>
        </p:nvSpPr>
        <p:spPr>
          <a:xfrm>
            <a:off x="5516034" y="3831943"/>
            <a:ext cx="1828800" cy="18288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Adult Day Care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C1CA28D-32D4-4BB6-A334-549B6FD90BDA}"/>
              </a:ext>
            </a:extLst>
          </p:cNvPr>
          <p:cNvSpPr/>
          <p:nvPr/>
        </p:nvSpPr>
        <p:spPr>
          <a:xfrm>
            <a:off x="3692878" y="4924072"/>
            <a:ext cx="1828800" cy="18288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Care Coordination Services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189342E-9467-43CA-BAB8-2D876875F78C}"/>
              </a:ext>
            </a:extLst>
          </p:cNvPr>
          <p:cNvSpPr/>
          <p:nvPr/>
        </p:nvSpPr>
        <p:spPr>
          <a:xfrm>
            <a:off x="1888772" y="3765481"/>
            <a:ext cx="1828800" cy="18288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Home Modification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F93A8CC-8C7D-48E8-845F-200050C059FE}"/>
              </a:ext>
            </a:extLst>
          </p:cNvPr>
          <p:cNvSpPr/>
          <p:nvPr/>
        </p:nvSpPr>
        <p:spPr>
          <a:xfrm>
            <a:off x="1799166" y="1661832"/>
            <a:ext cx="1828800" cy="18288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Home Care</a:t>
            </a:r>
          </a:p>
        </p:txBody>
      </p:sp>
      <p:pic>
        <p:nvPicPr>
          <p:cNvPr id="15" name="Graphic 14" descr="Piggy Bank">
            <a:extLst>
              <a:ext uri="{FF2B5EF4-FFF2-40B4-BE49-F238E27FC236}">
                <a16:creationId xmlns:a16="http://schemas.microsoft.com/office/drawing/2014/main" id="{B4CF5B1B-8DA8-4E0F-B4BA-13D08232D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0172" y="3261822"/>
            <a:ext cx="914400" cy="914400"/>
          </a:xfrm>
          <a:prstGeom prst="rect">
            <a:avLst/>
          </a:prstGeom>
        </p:spPr>
      </p:pic>
      <p:sp>
        <p:nvSpPr>
          <p:cNvPr id="16" name="Arrow: Up 15">
            <a:extLst>
              <a:ext uri="{FF2B5EF4-FFF2-40B4-BE49-F238E27FC236}">
                <a16:creationId xmlns:a16="http://schemas.microsoft.com/office/drawing/2014/main" id="{137C6F7B-CADC-4396-9955-F06F86F4A338}"/>
              </a:ext>
            </a:extLst>
          </p:cNvPr>
          <p:cNvSpPr/>
          <p:nvPr/>
        </p:nvSpPr>
        <p:spPr>
          <a:xfrm>
            <a:off x="4322628" y="2159178"/>
            <a:ext cx="484632" cy="97840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91ED035E-FF15-4E85-98D7-0E172A953DDA}"/>
              </a:ext>
            </a:extLst>
          </p:cNvPr>
          <p:cNvSpPr/>
          <p:nvPr/>
        </p:nvSpPr>
        <p:spPr>
          <a:xfrm rot="3079932">
            <a:off x="5375751" y="2598671"/>
            <a:ext cx="484632" cy="97840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33F1AFF9-B3FC-4EE2-A888-D97B3232B3B5}"/>
              </a:ext>
            </a:extLst>
          </p:cNvPr>
          <p:cNvSpPr/>
          <p:nvPr/>
        </p:nvSpPr>
        <p:spPr>
          <a:xfrm rot="18071928">
            <a:off x="3323739" y="2593309"/>
            <a:ext cx="484632" cy="97840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4FC9C76D-DEEF-4BB5-8101-088838D9FE3F}"/>
              </a:ext>
            </a:extLst>
          </p:cNvPr>
          <p:cNvSpPr/>
          <p:nvPr/>
        </p:nvSpPr>
        <p:spPr>
          <a:xfrm rot="14501527">
            <a:off x="3479887" y="3743881"/>
            <a:ext cx="484632" cy="97840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44601B2-38DE-48DE-9E77-138246637FF7}"/>
              </a:ext>
            </a:extLst>
          </p:cNvPr>
          <p:cNvSpPr/>
          <p:nvPr/>
        </p:nvSpPr>
        <p:spPr>
          <a:xfrm rot="10800000">
            <a:off x="4329684" y="4422214"/>
            <a:ext cx="484632" cy="97840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7E58A13B-3EA2-492E-889D-BDB2BFC3A345}"/>
              </a:ext>
            </a:extLst>
          </p:cNvPr>
          <p:cNvSpPr/>
          <p:nvPr/>
        </p:nvSpPr>
        <p:spPr>
          <a:xfrm rot="7270864">
            <a:off x="5273719" y="3833559"/>
            <a:ext cx="484632" cy="97840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>
            <a:extLst>
              <a:ext uri="{FF2B5EF4-FFF2-40B4-BE49-F238E27FC236}">
                <a16:creationId xmlns:a16="http://schemas.microsoft.com/office/drawing/2014/main" id="{EC8AFFC9-76FF-4F7A-B90E-5D1B73941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741" y="1655286"/>
            <a:ext cx="3204423" cy="2610042"/>
          </a:xfrm>
        </p:spPr>
        <p:txBody>
          <a:bodyPr>
            <a:normAutofit/>
          </a:bodyPr>
          <a:lstStyle/>
          <a:p>
            <a:pPr algn="l"/>
            <a:r>
              <a:rPr lang="en-US" altLang="en-US" sz="4700" dirty="0"/>
              <a:t>Cost </a:t>
            </a:r>
          </a:p>
        </p:txBody>
      </p:sp>
      <p:sp>
        <p:nvSpPr>
          <p:cNvPr id="12291" name="Subtitle 7">
            <a:extLst>
              <a:ext uri="{FF2B5EF4-FFF2-40B4-BE49-F238E27FC236}">
                <a16:creationId xmlns:a16="http://schemas.microsoft.com/office/drawing/2014/main" id="{BCB65DEB-7B4E-49A6-8FFC-BCE589854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7741" y="4373384"/>
            <a:ext cx="3204423" cy="766381"/>
          </a:xfrm>
        </p:spPr>
        <p:txBody>
          <a:bodyPr>
            <a:normAutofit/>
          </a:bodyPr>
          <a:lstStyle/>
          <a:p>
            <a:pPr algn="l"/>
            <a:r>
              <a:rPr lang="en-US" altLang="en-US" sz="1700" dirty="0"/>
              <a:t>2016 Cost of Care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49657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80" y="1"/>
            <a:ext cx="5320620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587" y="5450103"/>
            <a:ext cx="4177413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5335901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DB65F36D-4534-48CA-8324-D0B322BD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615112" y="6094668"/>
            <a:ext cx="24526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41B2AB4-B616-4478-8D80-B4283E026997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5A4">
                    <a:lumMod val="50000"/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5A4">
                  <a:lumMod val="50000"/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A9977F-3E76-4660-BDB8-CE2235AB170E}"/>
              </a:ext>
            </a:extLst>
          </p:cNvPr>
          <p:cNvGraphicFramePr>
            <a:graphicFrameLocks noGrp="1"/>
          </p:cNvGraphicFramePr>
          <p:nvPr/>
        </p:nvGraphicFramePr>
        <p:xfrm>
          <a:off x="1061016" y="1483437"/>
          <a:ext cx="7239000" cy="3586312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effectLst/>
                <a:tableStyleId>{00A15C55-8517-42AA-B614-E9B94910E393}</a:tableStyleId>
              </a:tblPr>
              <a:tblGrid>
                <a:gridCol w="425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022">
                <a:tc>
                  <a:txBody>
                    <a:bodyPr/>
                    <a:lstStyle/>
                    <a:p>
                      <a:endParaRPr lang="en-US" sz="1800" b="1" kern="3500" cap="none" spc="0" baseline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800" b="1" kern="3500" cap="none" spc="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45" marR="85207" marT="17041" marB="12781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3500" cap="none" spc="0" baseline="0" dirty="0">
                          <a:solidFill>
                            <a:schemeClr val="bg1"/>
                          </a:solidFill>
                        </a:rPr>
                        <a:t>Annual National Median</a:t>
                      </a:r>
                    </a:p>
                  </a:txBody>
                  <a:tcPr marL="59645" marR="85207" marT="17041" marB="12781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79">
                <a:tc>
                  <a:txBody>
                    <a:bodyPr/>
                    <a:lstStyle/>
                    <a:p>
                      <a:r>
                        <a:rPr lang="en-US" sz="1800" b="1" kern="3500" cap="none" spc="0" baseline="0" dirty="0">
                          <a:solidFill>
                            <a:schemeClr val="bg1"/>
                          </a:solidFill>
                        </a:rPr>
                        <a:t>Home Health Aid</a:t>
                      </a:r>
                      <a:endParaRPr lang="en-US" sz="1800" b="1" kern="3500" cap="none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645" marR="85207" marT="17041" marB="1278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3500" cap="none" spc="0" baseline="0" dirty="0">
                          <a:solidFill>
                            <a:schemeClr val="bg1"/>
                          </a:solidFill>
                        </a:rPr>
                        <a:t>$56,399.20/ Year</a:t>
                      </a:r>
                      <a:endParaRPr lang="en-US" sz="1800" b="0" kern="3500" cap="none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645" marR="85207" marT="17041" marB="1278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979">
                <a:tc>
                  <a:txBody>
                    <a:bodyPr/>
                    <a:lstStyle/>
                    <a:p>
                      <a:r>
                        <a:rPr lang="en-US" sz="1800" b="1" kern="3500" cap="none" spc="0" baseline="0" dirty="0">
                          <a:solidFill>
                            <a:schemeClr val="bg1"/>
                          </a:solidFill>
                        </a:rPr>
                        <a:t>Assisted Living Facility (One Bedroom)</a:t>
                      </a:r>
                      <a:endParaRPr lang="en-US" sz="1800" b="1" kern="3500" cap="none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645" marR="85207" marT="17041" marB="1278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3500" cap="none" spc="0" baseline="0" dirty="0">
                          <a:solidFill>
                            <a:schemeClr val="bg1"/>
                          </a:solidFill>
                        </a:rPr>
                        <a:t>$58,553.04/ Year</a:t>
                      </a:r>
                      <a:endParaRPr lang="en-US" sz="1800" b="0" kern="3500" cap="none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645" marR="85207" marT="17041" marB="1278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883">
                <a:tc>
                  <a:txBody>
                    <a:bodyPr/>
                    <a:lstStyle/>
                    <a:p>
                      <a:r>
                        <a:rPr lang="en-US" sz="1800" b="1" kern="3500" cap="none" spc="0" baseline="0" dirty="0">
                          <a:solidFill>
                            <a:schemeClr val="bg1"/>
                          </a:solidFill>
                        </a:rPr>
                        <a:t>Semi-Private Room</a:t>
                      </a:r>
                      <a:endParaRPr lang="en-US" sz="1800" b="1" kern="3500" cap="none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645" marR="85207" marT="17041" marB="1278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3500" cap="none" spc="0" baseline="0" dirty="0">
                          <a:solidFill>
                            <a:schemeClr val="bg1"/>
                          </a:solidFill>
                        </a:rPr>
                        <a:t>$89,899.20/ Year</a:t>
                      </a:r>
                      <a:endParaRPr lang="en-US" sz="1800" b="0" kern="3500" cap="none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645" marR="85207" marT="17041" marB="1278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979">
                <a:tc>
                  <a:txBody>
                    <a:bodyPr/>
                    <a:lstStyle/>
                    <a:p>
                      <a:r>
                        <a:rPr lang="en-US" sz="1800" b="1" kern="3500" cap="none" spc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Private Room</a:t>
                      </a:r>
                    </a:p>
                  </a:txBody>
                  <a:tcPr marL="59645" marR="85207" marT="17041" marB="1278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3500" cap="none" spc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$109,231.20</a:t>
                      </a:r>
                      <a:r>
                        <a:rPr lang="en-US" sz="1800" kern="3500" cap="none" spc="0" baseline="0" dirty="0">
                          <a:solidFill>
                            <a:schemeClr val="bg1"/>
                          </a:solidFill>
                        </a:rPr>
                        <a:t>/ Year</a:t>
                      </a:r>
                      <a:endParaRPr lang="en-US" sz="1800" b="0" kern="3500" cap="none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9645" marR="85207" marT="17041" marB="1278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DA45E67-F0C6-49E2-972E-DFDA04D4D2D0}"/>
              </a:ext>
            </a:extLst>
          </p:cNvPr>
          <p:cNvSpPr/>
          <p:nvPr/>
        </p:nvSpPr>
        <p:spPr>
          <a:xfrm>
            <a:off x="1447800" y="76200"/>
            <a:ext cx="6525237" cy="685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Cost of Care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28C14-238B-4EE2-843A-31F2D2CA5635}"/>
              </a:ext>
            </a:extLst>
          </p:cNvPr>
          <p:cNvSpPr/>
          <p:nvPr/>
        </p:nvSpPr>
        <p:spPr>
          <a:xfrm>
            <a:off x="6400800" y="6094668"/>
            <a:ext cx="2743200" cy="936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 magaltc.com                                                                                                                 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Murray A. Gordon and Associates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B5A07-2033-4FD2-89F3-5C3BB964D8D9}"/>
              </a:ext>
            </a:extLst>
          </p:cNvPr>
          <p:cNvSpPr/>
          <p:nvPr/>
        </p:nvSpPr>
        <p:spPr>
          <a:xfrm>
            <a:off x="762000" y="5124832"/>
            <a:ext cx="4839090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*2019 Mutual of Omaha Cost of Cost of Care survey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GA Theme">
      <a:dk1>
        <a:srgbClr val="000000"/>
      </a:dk1>
      <a:lt1>
        <a:sysClr val="window" lastClr="FFFFFF"/>
      </a:lt1>
      <a:dk2>
        <a:srgbClr val="0055A4"/>
      </a:dk2>
      <a:lt2>
        <a:srgbClr val="818385"/>
      </a:lt2>
      <a:accent1>
        <a:srgbClr val="B4B6B8"/>
      </a:accent1>
      <a:accent2>
        <a:srgbClr val="77C14E"/>
      </a:accent2>
      <a:accent3>
        <a:srgbClr val="E68422"/>
      </a:accent3>
      <a:accent4>
        <a:srgbClr val="002546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072B62"/>
      </a:lt2>
      <a:accent1>
        <a:srgbClr val="000099"/>
      </a:accent1>
      <a:accent2>
        <a:srgbClr val="002060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3333FF"/>
      </a:hlink>
      <a:folHlink>
        <a:srgbClr val="00004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748</Words>
  <Application>Microsoft Office PowerPoint</Application>
  <PresentationFormat>On-screen Show (4:3)</PresentationFormat>
  <Paragraphs>163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Georgia</vt:lpstr>
      <vt:lpstr>Myriad Pro</vt:lpstr>
      <vt:lpstr>Times New Roman</vt:lpstr>
      <vt:lpstr>Trebuchet MS</vt:lpstr>
      <vt:lpstr>Wingdings</vt:lpstr>
      <vt:lpstr>Wingdings 3</vt:lpstr>
      <vt:lpstr>Office Theme</vt:lpstr>
      <vt:lpstr>Facet</vt:lpstr>
      <vt:lpstr>PowerPoint Presentation</vt:lpstr>
      <vt:lpstr>About MAGA Ltd.</vt:lpstr>
      <vt:lpstr>What is extended  health care?</vt:lpstr>
      <vt:lpstr>Consequences of being unprepared</vt:lpstr>
      <vt:lpstr>Strategy for LTCI</vt:lpstr>
      <vt:lpstr>How to fund extended health care</vt:lpstr>
      <vt:lpstr>PowerPoint Presentation</vt:lpstr>
      <vt:lpstr>How LTC Insurance Works</vt:lpstr>
      <vt:lpstr>Cost </vt:lpstr>
      <vt:lpstr>Traditional LTCI Plan Design Choices</vt:lpstr>
      <vt:lpstr>PowerPoint Presentation</vt:lpstr>
      <vt:lpstr>-What are the options to help pay for LTC?                                                                                                                                                 </vt:lpstr>
      <vt:lpstr>Important points to remember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Winter</dc:creator>
  <cp:lastModifiedBy>Brian Gordon</cp:lastModifiedBy>
  <cp:revision>41</cp:revision>
  <dcterms:created xsi:type="dcterms:W3CDTF">2020-07-06T18:37:35Z</dcterms:created>
  <dcterms:modified xsi:type="dcterms:W3CDTF">2021-05-06T15:51:12Z</dcterms:modified>
</cp:coreProperties>
</file>